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1"/>
  </p:sldMasterIdLst>
  <p:notesMasterIdLst>
    <p:notesMasterId r:id="rId13"/>
  </p:notesMasterIdLst>
  <p:handoutMasterIdLst>
    <p:handoutMasterId r:id="rId14"/>
  </p:handoutMasterIdLst>
  <p:sldIdLst>
    <p:sldId id="275" r:id="rId2"/>
    <p:sldId id="434" r:id="rId3"/>
    <p:sldId id="433" r:id="rId4"/>
    <p:sldId id="435" r:id="rId5"/>
    <p:sldId id="416" r:id="rId6"/>
    <p:sldId id="431" r:id="rId7"/>
    <p:sldId id="432" r:id="rId8"/>
    <p:sldId id="375" r:id="rId9"/>
    <p:sldId id="376" r:id="rId10"/>
    <p:sldId id="436" r:id="rId11"/>
    <p:sldId id="43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65D7FF"/>
    <a:srgbClr val="0EAE9F"/>
    <a:srgbClr val="13B09B"/>
    <a:srgbClr val="0290F8"/>
    <a:srgbClr val="FE59D0"/>
    <a:srgbClr val="F55455"/>
    <a:srgbClr val="FF9732"/>
    <a:srgbClr val="02B64E"/>
    <a:srgbClr val="1BC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3"/>
  </p:normalViewPr>
  <p:slideViewPr>
    <p:cSldViewPr snapToGrid="0" snapToObjects="1">
      <p:cViewPr varScale="1">
        <p:scale>
          <a:sx n="116" d="100"/>
          <a:sy n="116" d="100"/>
        </p:scale>
        <p:origin x="146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ubtitle 1">
            <a:extLst>
              <a:ext uri="{FF2B5EF4-FFF2-40B4-BE49-F238E27FC236}">
                <a16:creationId xmlns="" xmlns:a16="http://schemas.microsoft.com/office/drawing/2014/main" id="{227F28FB-346D-45F5-A52C-A1B7DBC13191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3200" b="1" dirty="0" smtClean="0"/>
              <a:t>УРОКИ </a:t>
            </a:r>
            <a:r>
              <a:rPr lang="ru-RU" sz="3200" b="1" dirty="0" smtClean="0"/>
              <a:t>ПО</a:t>
            </a:r>
            <a:r>
              <a:rPr lang="ru-RU" sz="3200" b="1" baseline="0" dirty="0" smtClean="0"/>
              <a:t> </a:t>
            </a:r>
            <a:r>
              <a:rPr lang="en-US" sz="3200" b="1" dirty="0" smtClean="0"/>
              <a:t>SPIKE </a:t>
            </a:r>
            <a:r>
              <a:rPr lang="en-US" sz="3200" b="1" dirty="0" smtClean="0"/>
              <a:t>PRIME</a:t>
            </a:r>
            <a:endParaRPr lang="en-US" sz="3200" b="1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=""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6FB7ADF6-1444-408E-9FCE-E97B72729DF6}"/>
              </a:ext>
            </a:extLst>
          </p:cNvPr>
          <p:cNvGrpSpPr/>
          <p:nvPr userDrawn="1"/>
        </p:nvGrpSpPr>
        <p:grpSpPr>
          <a:xfrm>
            <a:off x="191917" y="5040728"/>
            <a:ext cx="4773538" cy="1188622"/>
            <a:chOff x="131592" y="5034964"/>
            <a:chExt cx="4773538" cy="1188622"/>
          </a:xfrm>
        </p:grpSpPr>
        <p:pic>
          <p:nvPicPr>
            <p:cNvPr id="13" name="Picture 12" descr="A picture containing drawing, window&#10;&#10;Description automatically generated">
              <a:extLst>
                <a:ext uri="{FF2B5EF4-FFF2-40B4-BE49-F238E27FC236}">
                  <a16:creationId xmlns="" xmlns:a16="http://schemas.microsoft.com/office/drawing/2014/main" id="{A31BB41A-E0C0-44EC-AB22-6A06F9889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4" name="Picture 13" descr="A picture containing building, drawing&#10;&#10;Description automatically generated">
              <a:extLst>
                <a:ext uri="{FF2B5EF4-FFF2-40B4-BE49-F238E27FC236}">
                  <a16:creationId xmlns="" xmlns:a16="http://schemas.microsoft.com/office/drawing/2014/main" id="{C9AF5303-4ED3-474D-9889-18B3B811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5" name="Picture 14" descr="A picture containing drawing, holding&#10;&#10;Description automatically generated">
              <a:extLst>
                <a:ext uri="{FF2B5EF4-FFF2-40B4-BE49-F238E27FC236}">
                  <a16:creationId xmlns="" xmlns:a16="http://schemas.microsoft.com/office/drawing/2014/main" id="{46A2C733-C588-4106-93FF-791B90D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6" name="Picture 15" descr="A picture containing drawing, building, purple, window&#10;&#10;Description automatically generated">
              <a:extLst>
                <a:ext uri="{FF2B5EF4-FFF2-40B4-BE49-F238E27FC236}">
                  <a16:creationId xmlns="" xmlns:a16="http://schemas.microsoft.com/office/drawing/2014/main" id="{E0943304-40C0-4773-971A-FD39C6D19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55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2636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D59C872A-C57F-4B1F-AFD0-FDF125C3C48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3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B40FAB25-E17C-4189-8846-137BC28A1EB3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6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=""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6AF90A68-628C-4E8F-BCF5-404070DD47E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753" y="2849150"/>
            <a:ext cx="5815852" cy="951385"/>
          </a:xfrm>
        </p:spPr>
        <p:txBody>
          <a:bodyPr>
            <a:normAutofit fontScale="90000"/>
          </a:bodyPr>
          <a:lstStyle/>
          <a:p>
            <a:r>
              <a:rPr lang="ru-RU" sz="4000" b="1" dirty="0" smtClean="0"/>
              <a:t>Настройка Движения </a:t>
            </a:r>
            <a:r>
              <a:rPr lang="ru-RU" sz="4000" b="1" dirty="0" smtClean="0"/>
              <a:t>робота</a:t>
            </a: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613C618-BE4E-4AD7-9CD9-0AB9F17BD5D4}"/>
              </a:ext>
            </a:extLst>
          </p:cNvPr>
          <p:cNvSpPr txBox="1"/>
          <p:nvPr/>
        </p:nvSpPr>
        <p:spPr>
          <a:xfrm>
            <a:off x="6058605" y="737053"/>
            <a:ext cx="2911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By the Makers of EV3Lessons</a:t>
            </a:r>
          </a:p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211BF9D1-6614-46BD-A5B9-F242E4ED3910}"/>
              </a:ext>
            </a:extLst>
          </p:cNvPr>
          <p:cNvSpPr txBox="1">
            <a:spLocks/>
          </p:cNvSpPr>
          <p:nvPr/>
        </p:nvSpPr>
        <p:spPr>
          <a:xfrm>
            <a:off x="316712" y="3800535"/>
            <a:ext cx="5741894" cy="590321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cap="all" dirty="0">
                <a:solidFill>
                  <a:schemeClr val="accent2"/>
                </a:solidFill>
              </a:rPr>
              <a:t>By </a:t>
            </a:r>
            <a:r>
              <a:rPr lang="en-US" sz="1600" cap="all" dirty="0" err="1">
                <a:solidFill>
                  <a:schemeClr val="accent2"/>
                </a:solidFill>
              </a:rPr>
              <a:t>sanjay</a:t>
            </a:r>
            <a:r>
              <a:rPr lang="en-US" sz="1600" cap="all" dirty="0">
                <a:solidFill>
                  <a:schemeClr val="accent2"/>
                </a:solidFill>
              </a:rPr>
              <a:t> and </a:t>
            </a:r>
            <a:r>
              <a:rPr lang="en-US" sz="1600" cap="all" dirty="0" err="1">
                <a:solidFill>
                  <a:schemeClr val="accent2"/>
                </a:solidFill>
              </a:rPr>
              <a:t>Arvind</a:t>
            </a:r>
            <a:r>
              <a:rPr lang="en-US" sz="1600" cap="all" dirty="0">
                <a:solidFill>
                  <a:schemeClr val="accent2"/>
                </a:solidFill>
              </a:rPr>
              <a:t> </a:t>
            </a:r>
            <a:r>
              <a:rPr lang="en-US" sz="1600" cap="all" dirty="0" err="1">
                <a:solidFill>
                  <a:schemeClr val="accent2"/>
                </a:solidFill>
              </a:rPr>
              <a:t>Seshan</a:t>
            </a:r>
            <a:endParaRPr lang="en-US" sz="1600" cap="all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2685493"/>
            <a:ext cx="8813543" cy="2962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EAD1DC-7464-4F8E-9514-32489A0B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Движение вместе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D727C2A-991F-406F-90BB-F8E7E3953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7121283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682DDC9-140C-49B0-8D55-87E23016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5E3C9488-1B50-4D09-A368-54DEB53F1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833715" cy="2060393"/>
          </a:xfrm>
        </p:spPr>
        <p:txBody>
          <a:bodyPr>
            <a:normAutofit/>
          </a:bodyPr>
          <a:lstStyle/>
          <a:p>
            <a:r>
              <a:rPr lang="ru-RU" dirty="0" smtClean="0"/>
              <a:t>Для </a:t>
            </a:r>
            <a:r>
              <a:rPr lang="en-US" dirty="0" smtClean="0"/>
              <a:t>Droid </a:t>
            </a:r>
            <a:r>
              <a:rPr lang="en-US" dirty="0"/>
              <a:t>Bot </a:t>
            </a:r>
            <a:r>
              <a:rPr lang="en-US" dirty="0" smtClean="0"/>
              <a:t>IV</a:t>
            </a:r>
            <a:r>
              <a:rPr lang="ru-RU" dirty="0" smtClean="0"/>
              <a:t> используются колеса малого размера</a:t>
            </a:r>
            <a:r>
              <a:rPr lang="ru-RU" dirty="0"/>
              <a:t>. </a:t>
            </a:r>
            <a:r>
              <a:rPr lang="ru-RU" dirty="0" smtClean="0"/>
              <a:t>За одно </a:t>
            </a:r>
            <a:r>
              <a:rPr lang="ru-RU" dirty="0"/>
              <a:t>вращение </a:t>
            </a:r>
            <a:r>
              <a:rPr lang="ru-RU" dirty="0" smtClean="0"/>
              <a:t>они перемещаются на </a:t>
            </a:r>
            <a:r>
              <a:rPr lang="ru-RU" dirty="0"/>
              <a:t>17.5 см. </a:t>
            </a:r>
            <a:r>
              <a:rPr lang="ru-RU" dirty="0" smtClean="0"/>
              <a:t>Поэтому значение скорости по умолчанию установлено больше.</a:t>
            </a:r>
          </a:p>
          <a:p>
            <a:r>
              <a:rPr lang="ru-RU" dirty="0"/>
              <a:t>Для </a:t>
            </a:r>
            <a:r>
              <a:rPr lang="ru-RU" dirty="0" smtClean="0"/>
              <a:t>ППП используются колеса большего размера. За одно </a:t>
            </a:r>
            <a:r>
              <a:rPr lang="ru-RU" dirty="0"/>
              <a:t>вращение </a:t>
            </a:r>
            <a:r>
              <a:rPr lang="ru-RU" dirty="0" smtClean="0"/>
              <a:t>они перемещаются на 26.7 </a:t>
            </a:r>
            <a:r>
              <a:rPr lang="ru-RU" dirty="0"/>
              <a:t>см. Значение скорости по </a:t>
            </a:r>
            <a:r>
              <a:rPr lang="ru-RU" dirty="0" smtClean="0"/>
              <a:t>умолчанию установлено меньше </a:t>
            </a:r>
            <a:r>
              <a:rPr lang="ru-RU" dirty="0"/>
              <a:t>для дополнительного контроля.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F1FBC9E-8685-414B-8DF5-5643CBA1AB5D}"/>
              </a:ext>
            </a:extLst>
          </p:cNvPr>
          <p:cNvSpPr txBox="1"/>
          <p:nvPr/>
        </p:nvSpPr>
        <p:spPr>
          <a:xfrm>
            <a:off x="1195753" y="5810906"/>
            <a:ext cx="1732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IV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497DA6B-7FBA-4190-97FE-17DE53EE2958}"/>
              </a:ext>
            </a:extLst>
          </p:cNvPr>
          <p:cNvSpPr txBox="1"/>
          <p:nvPr/>
        </p:nvSpPr>
        <p:spPr>
          <a:xfrm>
            <a:off x="6924136" y="5810906"/>
            <a:ext cx="14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ППП</a:t>
            </a:r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8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SPIKE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61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E1F527-3878-4C6E-86D7-6116F855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ЦЕЛЬ УРОКА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9C068E7-D7DC-4167-8F96-55DA17CA2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Узнаем, как настраивать </a:t>
            </a:r>
            <a:r>
              <a:rPr lang="ru-RU" dirty="0"/>
              <a:t>движение </a:t>
            </a:r>
            <a:r>
              <a:rPr lang="ru-RU" dirty="0" smtClean="0"/>
              <a:t>робота.</a:t>
            </a:r>
          </a:p>
          <a:p>
            <a:r>
              <a:rPr lang="ru-RU" dirty="0" smtClean="0"/>
              <a:t>Узнаем, </a:t>
            </a:r>
            <a:r>
              <a:rPr lang="ru-RU" dirty="0"/>
              <a:t>как добавить </a:t>
            </a:r>
            <a:r>
              <a:rPr lang="ru-RU" dirty="0" smtClean="0"/>
              <a:t>блоки в область программирования.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0098C1F-40D3-4079-8842-220AB35B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608226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8A9C434-77FE-4650-965F-6D59A85C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F87B2F9-269D-4196-8BAD-2FF16442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212" y="2408288"/>
            <a:ext cx="4256442" cy="303171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5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0D7D79-C954-48CD-BD57-6D1D77B1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Почему </a:t>
            </a:r>
            <a:r>
              <a:rPr lang="ru-RU" b="1" dirty="0" smtClean="0"/>
              <a:t>необходимо настраивать наш код?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5D791EE-0349-4CAB-928C-E3DE53F7D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Все роботы отличаются.</a:t>
            </a:r>
            <a:endParaRPr lang="en-US" dirty="0"/>
          </a:p>
          <a:p>
            <a:r>
              <a:rPr lang="ru-RU" dirty="0"/>
              <a:t>Прежде чем Вы сможете программировать, чтобы </a:t>
            </a:r>
            <a:r>
              <a:rPr lang="ru-RU" dirty="0" smtClean="0"/>
              <a:t>двигаться или поворачивать, </a:t>
            </a:r>
            <a:r>
              <a:rPr lang="ru-RU" dirty="0"/>
              <a:t>Вы должны сначала </a:t>
            </a:r>
            <a:r>
              <a:rPr lang="ru-RU" dirty="0" smtClean="0"/>
              <a:t>понять, </a:t>
            </a:r>
            <a:r>
              <a:rPr lang="ru-RU" dirty="0"/>
              <a:t>как Вы настроили </a:t>
            </a:r>
            <a:r>
              <a:rPr lang="ru-RU" dirty="0" smtClean="0"/>
              <a:t>своего робота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ru-RU" dirty="0" smtClean="0"/>
              <a:t>К каким портам подключены двигатели?</a:t>
            </a:r>
            <a:endParaRPr lang="en-US" dirty="0"/>
          </a:p>
          <a:p>
            <a:pPr lvl="1"/>
            <a:r>
              <a:rPr lang="ru-RU" dirty="0" smtClean="0"/>
              <a:t>Какой тип колес мы используем?</a:t>
            </a:r>
            <a:endParaRPr lang="en-US" dirty="0"/>
          </a:p>
          <a:p>
            <a:pPr lvl="1"/>
            <a:r>
              <a:rPr lang="ru-RU" dirty="0" smtClean="0"/>
              <a:t>Как быстро мы хотим двигаться?</a:t>
            </a:r>
            <a:endParaRPr lang="en-US" dirty="0"/>
          </a:p>
          <a:p>
            <a:pPr lvl="1"/>
            <a:r>
              <a:rPr lang="ru-RU" dirty="0" smtClean="0"/>
              <a:t>Хотим ли </a:t>
            </a:r>
            <a:r>
              <a:rPr lang="ru-RU" dirty="0" smtClean="0"/>
              <a:t>остановиться </a:t>
            </a:r>
            <a:r>
              <a:rPr lang="ru-RU" dirty="0"/>
              <a:t>немедленно в </a:t>
            </a:r>
            <a:r>
              <a:rPr lang="ru-RU" dirty="0" smtClean="0"/>
              <a:t>конце движения?</a:t>
            </a:r>
            <a:endParaRPr lang="en-US" dirty="0"/>
          </a:p>
          <a:p>
            <a:r>
              <a:rPr lang="ru-RU" dirty="0"/>
              <a:t>Эта информация должна быть в каждой программе, которую Вы </a:t>
            </a:r>
            <a:r>
              <a:rPr lang="ru-RU" dirty="0" smtClean="0"/>
              <a:t>пишете.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F33482E-4173-4A02-8037-DE2BE8B33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877167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79DE4EA-6E01-41FF-AD88-46AF871D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6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toy&#10;&#10;Description automatically generated">
            <a:extLst>
              <a:ext uri="{FF2B5EF4-FFF2-40B4-BE49-F238E27FC236}">
                <a16:creationId xmlns="" xmlns:a16="http://schemas.microsoft.com/office/drawing/2014/main" id="{D5D09C68-EEAD-4130-A943-5FAC1E952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38" y="1334418"/>
            <a:ext cx="3417766" cy="2563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7320D8-CD19-4502-9A32-AA9B8D5C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ЧТО подключено к портам?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01DBF7C-8827-47C3-80B3-4725A61B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930956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2E6A339-F82D-4007-A1EC-D804E8CB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1A5AB88-3281-437A-A0DB-5267CB5D3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319" y="3781302"/>
            <a:ext cx="3427528" cy="24413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65C858F1-2591-4740-8B00-84FF3D862A2C}"/>
              </a:ext>
            </a:extLst>
          </p:cNvPr>
          <p:cNvGrpSpPr/>
          <p:nvPr/>
        </p:nvGrpSpPr>
        <p:grpSpPr>
          <a:xfrm>
            <a:off x="553460" y="3636133"/>
            <a:ext cx="3427528" cy="2475398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D73A7037-74AB-4CD0-BF16-CF93A33C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942B90C2-0D0E-4AAF-8ACA-E3B31A6CA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97D8487D-E5F9-4593-A7A5-C0563C045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7FFC8958-3D02-4EF4-9BB9-C890DEDDF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F5FB5D72-9258-4EF9-BCC0-5BE2C45C2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370EBAE4-F2D9-4B42-BCBF-82E74C060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AA0D50A4-6855-413E-BBCB-85AD4C682ED4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00" b="1" dirty="0" smtClean="0"/>
                <a:t>Настройки </a:t>
              </a:r>
              <a:r>
                <a:rPr lang="en-US" sz="1100" b="1" dirty="0" smtClean="0"/>
                <a:t>Droid </a:t>
              </a:r>
              <a:r>
                <a:rPr lang="en-US" sz="1100" b="1" dirty="0"/>
                <a:t>Bot IV 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6A79C66-99CF-4E48-83DC-CB39DDCC0E86}"/>
              </a:ext>
            </a:extLst>
          </p:cNvPr>
          <p:cNvSpPr txBox="1"/>
          <p:nvPr/>
        </p:nvSpPr>
        <p:spPr>
          <a:xfrm>
            <a:off x="6386152" y="3636133"/>
            <a:ext cx="1413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 smtClean="0"/>
              <a:t>ППП настройки по умолчанию </a:t>
            </a:r>
            <a:endParaRPr lang="en-US" sz="11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D0506120-C7D2-493D-980C-16A93BC03A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23"/>
          <a:stretch/>
        </p:blipFill>
        <p:spPr>
          <a:xfrm>
            <a:off x="5470990" y="1684660"/>
            <a:ext cx="3118067" cy="19672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D6A27CA-18F7-4302-8814-87526504E469}"/>
              </a:ext>
            </a:extLst>
          </p:cNvPr>
          <p:cNvSpPr txBox="1"/>
          <p:nvPr/>
        </p:nvSpPr>
        <p:spPr>
          <a:xfrm>
            <a:off x="7528113" y="1314894"/>
            <a:ext cx="89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ППП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0793751-544D-4356-9F4A-338C3DA3D4CF}"/>
              </a:ext>
            </a:extLst>
          </p:cNvPr>
          <p:cNvSpPr txBox="1"/>
          <p:nvPr/>
        </p:nvSpPr>
        <p:spPr>
          <a:xfrm>
            <a:off x="2731430" y="1255499"/>
            <a:ext cx="175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IV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DABFCDE-7326-4F13-9B0F-010AAED6BFFD}"/>
              </a:ext>
            </a:extLst>
          </p:cNvPr>
          <p:cNvSpPr txBox="1"/>
          <p:nvPr/>
        </p:nvSpPr>
        <p:spPr>
          <a:xfrm>
            <a:off x="201728" y="4003836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A4F25AB-9831-4449-ADDE-4C77C233CE23}"/>
              </a:ext>
            </a:extLst>
          </p:cNvPr>
          <p:cNvSpPr txBox="1"/>
          <p:nvPr/>
        </p:nvSpPr>
        <p:spPr>
          <a:xfrm>
            <a:off x="283838" y="5371934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DBA49ACC-BE28-4A52-8D69-7554CC41E21C}"/>
              </a:ext>
            </a:extLst>
          </p:cNvPr>
          <p:cNvSpPr txBox="1"/>
          <p:nvPr/>
        </p:nvSpPr>
        <p:spPr>
          <a:xfrm>
            <a:off x="4994085" y="4114284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892FEED-D455-47E7-AA64-68CA2329B2D4}"/>
              </a:ext>
            </a:extLst>
          </p:cNvPr>
          <p:cNvSpPr txBox="1"/>
          <p:nvPr/>
        </p:nvSpPr>
        <p:spPr>
          <a:xfrm>
            <a:off x="4994085" y="5419402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8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0DD909-918C-9E42-9362-D55F91E2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Настройка блоков движения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CEC9749-535A-844C-917F-6213A60C2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6263063" cy="1430935"/>
          </a:xfrm>
        </p:spPr>
        <p:txBody>
          <a:bodyPr/>
          <a:lstStyle/>
          <a:p>
            <a:r>
              <a:rPr lang="ru-RU" dirty="0"/>
              <a:t>Перед использованием блоков движения </a:t>
            </a:r>
            <a:r>
              <a:rPr lang="ru-RU" dirty="0" smtClean="0"/>
              <a:t>необходимо сначала настроить робота. </a:t>
            </a:r>
          </a:p>
          <a:p>
            <a:r>
              <a:rPr lang="ru-RU" dirty="0" smtClean="0"/>
              <a:t>Для этой цели существуют три блока</a:t>
            </a:r>
            <a:r>
              <a:rPr lang="en-US" dirty="0" smtClean="0"/>
              <a:t>: </a:t>
            </a:r>
            <a:endParaRPr lang="en-US" dirty="0"/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C8EF38FA-172D-524E-BEBC-0A3805EB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575366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E2CCEF7C-834D-492D-BE5F-D025AB43D18F}"/>
              </a:ext>
            </a:extLst>
          </p:cNvPr>
          <p:cNvGrpSpPr/>
          <p:nvPr/>
        </p:nvGrpSpPr>
        <p:grpSpPr>
          <a:xfrm>
            <a:off x="6663776" y="1278320"/>
            <a:ext cx="1199001" cy="1371767"/>
            <a:chOff x="6507213" y="1384746"/>
            <a:chExt cx="1199001" cy="1371767"/>
          </a:xfrm>
        </p:grpSpPr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81122D2C-4D47-4029-8F4A-E717F89127F9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0" name="Rounded Rectangle 14">
                <a:extLst>
                  <a:ext uri="{FF2B5EF4-FFF2-40B4-BE49-F238E27FC236}">
                    <a16:creationId xmlns="" xmlns:a16="http://schemas.microsoft.com/office/drawing/2014/main" id="{507020E4-B09D-43F0-A376-2009F9F16C1A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rgbClr val="FFD5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15">
                <a:extLst>
                  <a:ext uri="{FF2B5EF4-FFF2-40B4-BE49-F238E27FC236}">
                    <a16:creationId xmlns="" xmlns:a16="http://schemas.microsoft.com/office/drawing/2014/main" id="{076AEFFD-93DC-489E-8590-E55B8C329988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2" name="Rounded Rectangle 16">
                <a:extLst>
                  <a:ext uri="{FF2B5EF4-FFF2-40B4-BE49-F238E27FC236}">
                    <a16:creationId xmlns="" xmlns:a16="http://schemas.microsoft.com/office/drawing/2014/main" id="{D0D6CCAE-145A-4997-A904-2E4B2642C62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="" xmlns:a16="http://schemas.microsoft.com/office/drawing/2014/main" id="{165F9179-3A27-4B0C-AA29-2354FB3C2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B95B1542-4D6E-4F7D-AF88-01079C8A2E71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05706CA1-D89A-4D08-BC98-41DF093CA217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00E3E2B-F7D0-4EC9-B5E5-8EC58043C00E}"/>
              </a:ext>
            </a:extLst>
          </p:cNvPr>
          <p:cNvSpPr txBox="1"/>
          <p:nvPr/>
        </p:nvSpPr>
        <p:spPr>
          <a:xfrm>
            <a:off x="175260" y="2226684"/>
            <a:ext cx="400338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 smtClean="0"/>
              <a:t>1. Определяет</a:t>
            </a:r>
            <a:r>
              <a:rPr lang="ru-RU" sz="1700" dirty="0"/>
              <a:t>, какие двигатели связаны с </a:t>
            </a:r>
            <a:r>
              <a:rPr lang="ru-RU" sz="1700" dirty="0" smtClean="0"/>
              <a:t>левым и правым колесами (измените </a:t>
            </a:r>
            <a:r>
              <a:rPr lang="ru-RU" sz="1700" dirty="0"/>
              <a:t>настройки для своего робота). </a:t>
            </a:r>
            <a:endParaRPr lang="en-US" sz="1700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848BDEB-E7F9-4988-B0C4-FE958C050232}"/>
              </a:ext>
            </a:extLst>
          </p:cNvPr>
          <p:cNvSpPr txBox="1"/>
          <p:nvPr/>
        </p:nvSpPr>
        <p:spPr>
          <a:xfrm>
            <a:off x="175260" y="4295597"/>
            <a:ext cx="400338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 smtClean="0"/>
              <a:t>3. Определяет </a:t>
            </a:r>
            <a:r>
              <a:rPr lang="ru-RU" sz="1700" dirty="0"/>
              <a:t>то, что робот делает в конце блока движения </a:t>
            </a:r>
            <a:r>
              <a:rPr lang="ru-RU" sz="1700" dirty="0" smtClean="0"/>
              <a:t>(торможение, зафиксировать положение или свободное вращение). </a:t>
            </a:r>
            <a:r>
              <a:rPr lang="ru-RU" sz="1700" dirty="0"/>
              <a:t>Чтобы получить доступ к этому блоку, Вы должны будете добавить </a:t>
            </a:r>
            <a:r>
              <a:rPr lang="ru-RU" sz="1700" dirty="0" smtClean="0"/>
              <a:t>«Дополнительные Движения» в </a:t>
            </a:r>
            <a:r>
              <a:rPr lang="ru-RU" sz="1700" dirty="0" smtClean="0"/>
              <a:t>Расширениях.</a:t>
            </a:r>
            <a:endParaRPr lang="en-US" sz="17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0AD70A4-6E82-4A05-AE5A-E720C0AE37AF}"/>
              </a:ext>
            </a:extLst>
          </p:cNvPr>
          <p:cNvSpPr txBox="1"/>
          <p:nvPr/>
        </p:nvSpPr>
        <p:spPr>
          <a:xfrm>
            <a:off x="163691" y="3155174"/>
            <a:ext cx="400338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 smtClean="0"/>
              <a:t>2. Устанавливает </a:t>
            </a:r>
            <a:r>
              <a:rPr lang="ru-RU" sz="1700" dirty="0"/>
              <a:t>скорость «по умолчанию» для блоков движения, которые Вы можете использовать </a:t>
            </a:r>
            <a:r>
              <a:rPr lang="ru-RU" sz="1700" dirty="0" smtClean="0"/>
              <a:t>в программе.</a:t>
            </a:r>
            <a:endParaRPr lang="en-US" sz="1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98B5A00-092D-4024-966B-D7D4187A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FD1DAF77-FEF9-451B-9752-7B78D47774E6}"/>
              </a:ext>
            </a:extLst>
          </p:cNvPr>
          <p:cNvCxnSpPr/>
          <p:nvPr/>
        </p:nvCxnSpPr>
        <p:spPr>
          <a:xfrm>
            <a:off x="7970808" y="1949570"/>
            <a:ext cx="681486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C83D143-9F92-4D9C-B264-BEC798CA90EC}"/>
              </a:ext>
            </a:extLst>
          </p:cNvPr>
          <p:cNvSpPr txBox="1"/>
          <p:nvPr/>
        </p:nvSpPr>
        <p:spPr>
          <a:xfrm>
            <a:off x="6507133" y="1297742"/>
            <a:ext cx="70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smtClean="0"/>
              <a:t>Лево</a:t>
            </a:r>
            <a:endParaRPr lang="en-US" sz="1400" i="1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8794E42-1926-4D78-9DD5-C7AD571AA532}"/>
              </a:ext>
            </a:extLst>
          </p:cNvPr>
          <p:cNvSpPr txBox="1"/>
          <p:nvPr/>
        </p:nvSpPr>
        <p:spPr>
          <a:xfrm>
            <a:off x="6448186" y="2380292"/>
            <a:ext cx="70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smtClean="0"/>
              <a:t>Право</a:t>
            </a:r>
            <a:endParaRPr lang="en-US" sz="1400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284" y="2839402"/>
            <a:ext cx="5310556" cy="1667644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1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3CFE898-83DB-4938-A1BC-282AB1B6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Способы остановки</a:t>
            </a:r>
            <a:r>
              <a:rPr lang="ru-RU" dirty="0"/>
              <a:t>: </a:t>
            </a:r>
            <a:r>
              <a:rPr lang="ru-RU" dirty="0" smtClean="0"/>
              <a:t>торможение, зафиксировать положение или свободное вращение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EFA72E3-BAD2-4968-88D6-40962798A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746864" cy="5082601"/>
          </a:xfrm>
        </p:spPr>
        <p:txBody>
          <a:bodyPr/>
          <a:lstStyle/>
          <a:p>
            <a:r>
              <a:rPr lang="ru-RU" dirty="0" smtClean="0"/>
              <a:t>Торможение </a:t>
            </a:r>
            <a:r>
              <a:rPr lang="en-US" dirty="0" smtClean="0"/>
              <a:t>– </a:t>
            </a:r>
            <a:r>
              <a:rPr lang="ru-RU" dirty="0"/>
              <a:t>после </a:t>
            </a:r>
            <a:r>
              <a:rPr lang="ru-RU" dirty="0" smtClean="0"/>
              <a:t>отключения, моторы останавливаются.</a:t>
            </a:r>
            <a:endParaRPr lang="en-US" dirty="0"/>
          </a:p>
          <a:p>
            <a:r>
              <a:rPr lang="ru-RU" dirty="0" smtClean="0"/>
              <a:t>Зафиксировать положение </a:t>
            </a:r>
            <a:r>
              <a:rPr lang="en-US" dirty="0" smtClean="0"/>
              <a:t>–</a:t>
            </a:r>
            <a:r>
              <a:rPr lang="ru-RU" dirty="0" smtClean="0"/>
              <a:t> моторы останавливаются в фиксированном положении, </a:t>
            </a:r>
            <a:r>
              <a:rPr lang="ru-RU" dirty="0"/>
              <a:t>пока </a:t>
            </a:r>
            <a:r>
              <a:rPr lang="ru-RU" dirty="0" smtClean="0"/>
              <a:t>мотор не </a:t>
            </a:r>
            <a:r>
              <a:rPr lang="ru-RU" dirty="0"/>
              <a:t>будет </a:t>
            </a:r>
            <a:r>
              <a:rPr lang="ru-RU" dirty="0" smtClean="0"/>
              <a:t>использован </a:t>
            </a:r>
            <a:r>
              <a:rPr lang="ru-RU" dirty="0"/>
              <a:t>снова. </a:t>
            </a:r>
            <a:r>
              <a:rPr lang="ru-RU" dirty="0" smtClean="0"/>
              <a:t>Вращение мотора вручную невозможно. </a:t>
            </a:r>
          </a:p>
          <a:p>
            <a:r>
              <a:rPr lang="ru-RU" dirty="0" smtClean="0"/>
              <a:t>Свободное вращение </a:t>
            </a:r>
            <a:r>
              <a:rPr lang="en-US" dirty="0" smtClean="0"/>
              <a:t>–</a:t>
            </a:r>
            <a:r>
              <a:rPr lang="ru-RU" dirty="0" smtClean="0"/>
              <a:t> для </a:t>
            </a:r>
            <a:r>
              <a:rPr lang="ru-RU" dirty="0"/>
              <a:t>остановки на мотор прекращается подача </a:t>
            </a:r>
            <a:r>
              <a:rPr lang="ru-RU" dirty="0" smtClean="0"/>
              <a:t>мощности.</a:t>
            </a:r>
          </a:p>
          <a:p>
            <a:r>
              <a:rPr lang="ru-RU" dirty="0" smtClean="0"/>
              <a:t>В основном используются торможение и свободное вращение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A3717C7-BF4B-41DD-B21C-09228337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984744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7D16BB-55AA-4856-B048-09BB4D5D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96" y="3493047"/>
            <a:ext cx="7940596" cy="21950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2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C9AC6F-CCBF-4CC2-8D06-F370E4B7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Размер </a:t>
            </a:r>
            <a:r>
              <a:rPr lang="ru-RU" b="1" dirty="0" smtClean="0"/>
              <a:t>колес </a:t>
            </a:r>
            <a:r>
              <a:rPr lang="ru-RU" b="1" dirty="0"/>
              <a:t>и </a:t>
            </a:r>
            <a:r>
              <a:rPr lang="ru-RU" b="1" dirty="0" smtClean="0"/>
              <a:t>настройки Движения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5904D7-393A-4029-861A-F1DE7C36A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914935" cy="5082601"/>
          </a:xfrm>
        </p:spPr>
        <p:txBody>
          <a:bodyPr>
            <a:normAutofit/>
          </a:bodyPr>
          <a:lstStyle/>
          <a:p>
            <a:r>
              <a:rPr lang="ru-RU" dirty="0" smtClean="0"/>
              <a:t>По </a:t>
            </a:r>
            <a:r>
              <a:rPr lang="ru-RU" dirty="0"/>
              <a:t>умолчанию для блока движения </a:t>
            </a:r>
            <a:r>
              <a:rPr lang="ru-RU" dirty="0" smtClean="0"/>
              <a:t>перемещение на расстояние рассчитывается в сантиметрах.</a:t>
            </a:r>
          </a:p>
          <a:p>
            <a:r>
              <a:rPr lang="ru-RU" dirty="0" smtClean="0"/>
              <a:t>Однако </a:t>
            </a:r>
            <a:r>
              <a:rPr lang="ru-RU" dirty="0"/>
              <a:t>до </a:t>
            </a:r>
            <a:r>
              <a:rPr lang="ru-RU" dirty="0" smtClean="0"/>
              <a:t>этого, </a:t>
            </a:r>
            <a:r>
              <a:rPr lang="ru-RU" dirty="0"/>
              <a:t>Вы должны </a:t>
            </a:r>
            <a:r>
              <a:rPr lang="ru-RU" dirty="0" smtClean="0"/>
              <a:t>указать программе на какое число сантиметров необходимо проехать.</a:t>
            </a:r>
            <a:endParaRPr lang="en-US" dirty="0"/>
          </a:p>
          <a:p>
            <a:r>
              <a:rPr lang="ru-RU" dirty="0"/>
              <a:t>Вы должны будете вычислить </a:t>
            </a:r>
            <a:r>
              <a:rPr lang="ru-RU" dirty="0" smtClean="0"/>
              <a:t>это расстояние, </a:t>
            </a:r>
            <a:r>
              <a:rPr lang="ru-RU" dirty="0"/>
              <a:t>поскольку </a:t>
            </a:r>
            <a:r>
              <a:rPr lang="ru-RU" dirty="0" smtClean="0"/>
              <a:t>оно зависит от того какие колеса Вы используете</a:t>
            </a:r>
            <a:r>
              <a:rPr lang="ru-RU" dirty="0"/>
              <a:t>. Следующие два слайда объясняют различные способы вычислить </a:t>
            </a:r>
            <a:r>
              <a:rPr lang="ru-RU" dirty="0" smtClean="0"/>
              <a:t>это расстояние.</a:t>
            </a:r>
          </a:p>
          <a:p>
            <a:r>
              <a:rPr lang="ru-RU" dirty="0" smtClean="0"/>
              <a:t>Вы </a:t>
            </a:r>
            <a:r>
              <a:rPr lang="ru-RU" dirty="0"/>
              <a:t>можете </a:t>
            </a:r>
            <a:r>
              <a:rPr lang="ru-RU" dirty="0" smtClean="0"/>
              <a:t>также использовать </a:t>
            </a:r>
            <a:r>
              <a:rPr lang="ru-RU" dirty="0"/>
              <a:t>дюймы вместо </a:t>
            </a:r>
            <a:r>
              <a:rPr lang="ru-RU" dirty="0" smtClean="0"/>
              <a:t>сантиметров.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2127ED2-0753-476E-ACD5-1941CB26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28894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51114C5-FB77-41B4-BC79-AF8DE97E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145" y="1470939"/>
            <a:ext cx="3876675" cy="159931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145" y="3384647"/>
            <a:ext cx="3793226" cy="59331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992" y="4169575"/>
            <a:ext cx="3780379" cy="6090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42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81252"/>
            <a:ext cx="8746864" cy="752706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НА Сколько САНТИМЕТРОВ </a:t>
            </a:r>
            <a:r>
              <a:rPr lang="ru-RU" b="1" dirty="0"/>
              <a:t>перемещается </a:t>
            </a:r>
            <a:r>
              <a:rPr lang="ru-RU" b="1" dirty="0" smtClean="0"/>
              <a:t>робот ЗА одно </a:t>
            </a:r>
            <a:r>
              <a:rPr lang="ru-RU" b="1" dirty="0"/>
              <a:t>вращение</a:t>
            </a:r>
            <a:r>
              <a:rPr lang="ru-RU" b="1" dirty="0" smtClean="0"/>
              <a:t>? </a:t>
            </a:r>
            <a:r>
              <a:rPr lang="en-US" b="1" dirty="0" smtClean="0"/>
              <a:t>(</a:t>
            </a:r>
            <a:r>
              <a:rPr lang="ru-RU" b="1" dirty="0" smtClean="0"/>
              <a:t>Метод </a:t>
            </a:r>
            <a:r>
              <a:rPr lang="en-US" b="1" dirty="0" smtClean="0"/>
              <a:t>1)</a:t>
            </a:r>
            <a:endParaRPr lang="en-US" b="1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93782DB9-B396-463D-9997-54A4939BB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9" y="1140006"/>
            <a:ext cx="5626876" cy="5082601"/>
          </a:xfrm>
        </p:spPr>
        <p:txBody>
          <a:bodyPr>
            <a:normAutofit/>
          </a:bodyPr>
          <a:lstStyle/>
          <a:p>
            <a:pPr marL="476100" indent="-342900">
              <a:buAutoNum type="arabicPeriod"/>
            </a:pPr>
            <a:r>
              <a:rPr lang="ru-RU" dirty="0" smtClean="0"/>
              <a:t>Найдите размер </a:t>
            </a:r>
            <a:r>
              <a:rPr lang="ru-RU" dirty="0"/>
              <a:t>колеса в </a:t>
            </a:r>
            <a:r>
              <a:rPr lang="ru-RU" dirty="0" smtClean="0"/>
              <a:t>мм, это указано на </a:t>
            </a:r>
            <a:r>
              <a:rPr lang="ru-RU" dirty="0"/>
              <a:t>Вашей шине, и разделитесь на 10, чтобы преобразовать в </a:t>
            </a:r>
            <a:r>
              <a:rPr lang="ru-RU" dirty="0" smtClean="0"/>
              <a:t>см.</a:t>
            </a:r>
          </a:p>
          <a:p>
            <a:pPr marL="476100" indent="-342900">
              <a:buAutoNum type="arabicPeriod"/>
            </a:pPr>
            <a:r>
              <a:rPr lang="ru-RU" dirty="0"/>
              <a:t>Умножьте ответ в шаге 1 </a:t>
            </a:r>
            <a:r>
              <a:rPr lang="ru-RU" dirty="0" smtClean="0"/>
              <a:t>на π </a:t>
            </a:r>
            <a:r>
              <a:rPr lang="ru-RU" dirty="0"/>
              <a:t>(3.14), чтобы вычислить </a:t>
            </a:r>
            <a:r>
              <a:rPr lang="ru-RU" dirty="0" smtClean="0"/>
              <a:t>окружность.</a:t>
            </a:r>
          </a:p>
          <a:p>
            <a:pPr marL="476100" indent="-342900">
              <a:buAutoNum type="arabicPeriod"/>
            </a:pPr>
            <a:r>
              <a:rPr lang="ru-RU" dirty="0"/>
              <a:t>Используйте </a:t>
            </a:r>
            <a:r>
              <a:rPr lang="ru-RU" dirty="0" smtClean="0"/>
              <a:t>результат, </a:t>
            </a:r>
            <a:r>
              <a:rPr lang="ru-RU" dirty="0"/>
              <a:t>чтобы установить </a:t>
            </a:r>
            <a:r>
              <a:rPr lang="ru-RU" dirty="0" smtClean="0"/>
              <a:t>поворот мотора.</a:t>
            </a:r>
            <a:endParaRPr lang="en-US" dirty="0" smtClean="0"/>
          </a:p>
          <a:p>
            <a:r>
              <a:rPr lang="ru-RU" sz="1600" b="1" dirty="0" smtClean="0"/>
              <a:t>В качестве примера расчета используем малые колеса </a:t>
            </a:r>
            <a:r>
              <a:rPr lang="en-US" sz="1600" b="1" dirty="0" smtClean="0"/>
              <a:t>SPIKE Prime (</a:t>
            </a:r>
            <a:r>
              <a:rPr lang="ru-RU" sz="1600" b="1" dirty="0" smtClean="0"/>
              <a:t>использованы в </a:t>
            </a:r>
            <a:r>
              <a:rPr lang="en-US" sz="1600" b="1" dirty="0" smtClean="0"/>
              <a:t>Droid Bot IV):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Малые колеса </a:t>
            </a:r>
            <a:r>
              <a:rPr lang="en-US" dirty="0" smtClean="0"/>
              <a:t>SPIKE </a:t>
            </a:r>
            <a:r>
              <a:rPr lang="en-US" dirty="0"/>
              <a:t>Prime </a:t>
            </a:r>
            <a:r>
              <a:rPr lang="en-US" dirty="0" smtClean="0"/>
              <a:t>= </a:t>
            </a:r>
            <a:r>
              <a:rPr lang="ru-RU" dirty="0" smtClean="0"/>
              <a:t>диаметр </a:t>
            </a:r>
            <a:r>
              <a:rPr lang="en-US" dirty="0" smtClean="0"/>
              <a:t>5.6</a:t>
            </a:r>
            <a:r>
              <a:rPr lang="ru-RU" dirty="0" smtClean="0"/>
              <a:t> см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5.6</a:t>
            </a:r>
            <a:r>
              <a:rPr lang="ru-RU" dirty="0" smtClean="0"/>
              <a:t> см</a:t>
            </a:r>
            <a:r>
              <a:rPr lang="en-US" dirty="0" smtClean="0"/>
              <a:t> × </a:t>
            </a:r>
            <a:r>
              <a:rPr lang="el-GR" dirty="0" smtClean="0"/>
              <a:t>π</a:t>
            </a:r>
            <a:r>
              <a:rPr lang="en-US" dirty="0" smtClean="0"/>
              <a:t> = </a:t>
            </a:r>
            <a:r>
              <a:rPr lang="ru-RU" dirty="0" smtClean="0"/>
              <a:t>поворот за </a:t>
            </a:r>
            <a:r>
              <a:rPr lang="en-US" dirty="0" smtClean="0"/>
              <a:t>17.5</a:t>
            </a:r>
            <a:r>
              <a:rPr lang="ru-RU" dirty="0" smtClean="0"/>
              <a:t> см</a:t>
            </a:r>
            <a:endParaRPr lang="en-US" dirty="0" smtClean="0"/>
          </a:p>
          <a:p>
            <a:r>
              <a:rPr lang="ru-RU" sz="1600" b="1" dirty="0" smtClean="0"/>
              <a:t>В качестве примера используем большие колеса </a:t>
            </a:r>
            <a:r>
              <a:rPr lang="en-US" sz="1600" b="1" dirty="0" smtClean="0"/>
              <a:t>SPIKE </a:t>
            </a:r>
            <a:r>
              <a:rPr lang="en-US" sz="1600" b="1" dirty="0"/>
              <a:t>Prime </a:t>
            </a:r>
            <a:r>
              <a:rPr lang="en-US" sz="1600" b="1" dirty="0" smtClean="0"/>
              <a:t>(</a:t>
            </a:r>
            <a:r>
              <a:rPr lang="ru-RU" sz="1600" b="1" dirty="0"/>
              <a:t>использованы </a:t>
            </a:r>
            <a:r>
              <a:rPr lang="ru-RU" sz="1600" b="1" dirty="0" smtClean="0"/>
              <a:t>в ППП</a:t>
            </a:r>
            <a:r>
              <a:rPr lang="en-US" sz="1600" b="1" dirty="0" smtClean="0"/>
              <a:t>):</a:t>
            </a:r>
            <a:endParaRPr lang="en-US" sz="1600" b="1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 smtClean="0"/>
              <a:t>Большие колеса </a:t>
            </a:r>
            <a:r>
              <a:rPr lang="en-US" dirty="0" smtClean="0"/>
              <a:t>SPIKE </a:t>
            </a:r>
            <a:r>
              <a:rPr lang="en-US" dirty="0"/>
              <a:t>Prime </a:t>
            </a:r>
            <a:r>
              <a:rPr lang="en-US" dirty="0" smtClean="0"/>
              <a:t>= </a:t>
            </a:r>
            <a:r>
              <a:rPr lang="ru-RU" dirty="0"/>
              <a:t>диаметр </a:t>
            </a:r>
            <a:r>
              <a:rPr lang="en-US" dirty="0" smtClean="0"/>
              <a:t>8.8 </a:t>
            </a:r>
            <a:r>
              <a:rPr lang="ru-RU" dirty="0" smtClean="0"/>
              <a:t>см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8.8 </a:t>
            </a:r>
            <a:r>
              <a:rPr lang="ru-RU" dirty="0" smtClean="0">
                <a:solidFill>
                  <a:schemeClr val="tx1"/>
                </a:solidFill>
              </a:rPr>
              <a:t>см </a:t>
            </a:r>
            <a:r>
              <a:rPr lang="en-US" dirty="0" smtClean="0">
                <a:solidFill>
                  <a:schemeClr val="tx1"/>
                </a:solidFill>
              </a:rPr>
              <a:t>× </a:t>
            </a:r>
            <a:r>
              <a:rPr lang="el-GR" dirty="0">
                <a:solidFill>
                  <a:schemeClr val="tx1"/>
                </a:solidFill>
              </a:rPr>
              <a:t>π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ru-RU" dirty="0"/>
              <a:t>поворот за </a:t>
            </a:r>
            <a:r>
              <a:rPr lang="en-US" dirty="0" smtClean="0">
                <a:solidFill>
                  <a:schemeClr val="tx1"/>
                </a:solidFill>
              </a:rPr>
              <a:t>27.6 </a:t>
            </a:r>
            <a:r>
              <a:rPr lang="ru-RU" dirty="0" smtClean="0">
                <a:solidFill>
                  <a:schemeClr val="tx1"/>
                </a:solidFill>
              </a:rPr>
              <a:t>см</a:t>
            </a:r>
            <a:endParaRPr lang="en-US" dirty="0">
              <a:solidFill>
                <a:schemeClr val="tx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5301" y="6325100"/>
            <a:ext cx="6300668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 descr="A picture containing object, clock, blue&#10;&#10;Description automatically generated">
            <a:extLst>
              <a:ext uri="{FF2B5EF4-FFF2-40B4-BE49-F238E27FC236}">
                <a16:creationId xmlns="" xmlns:a16="http://schemas.microsoft.com/office/drawing/2014/main" id="{0BFB56A4-ED92-400A-9F09-E258CEE1DF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41" t="40444" r="29622"/>
          <a:stretch/>
        </p:blipFill>
        <p:spPr>
          <a:xfrm>
            <a:off x="6207271" y="3873287"/>
            <a:ext cx="1594825" cy="1727503"/>
          </a:xfrm>
          <a:prstGeom prst="rect">
            <a:avLst/>
          </a:prstGeom>
        </p:spPr>
      </p:pic>
      <p:pic>
        <p:nvPicPr>
          <p:cNvPr id="11" name="Picture 10" descr="A picture containing object, clock, blue&#10;&#10;Description automatically generated">
            <a:extLst>
              <a:ext uri="{FF2B5EF4-FFF2-40B4-BE49-F238E27FC236}">
                <a16:creationId xmlns="" xmlns:a16="http://schemas.microsoft.com/office/drawing/2014/main" id="{0D1E8E4D-CA43-439D-ABFF-8AD93E858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41" r="29622" b="59556"/>
          <a:stretch/>
        </p:blipFill>
        <p:spPr>
          <a:xfrm>
            <a:off x="6056248" y="1378884"/>
            <a:ext cx="1863320" cy="137064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914" y="2887032"/>
            <a:ext cx="4001458" cy="62588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914" y="5646600"/>
            <a:ext cx="4052086" cy="65287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58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НА Сколько САНТИМЕТРОВ перемещается робот ЗА одно вращение</a:t>
            </a:r>
            <a:r>
              <a:rPr lang="ru-RU" b="1" dirty="0" smtClean="0"/>
              <a:t>? </a:t>
            </a:r>
            <a:r>
              <a:rPr lang="en-US" b="1" dirty="0" smtClean="0"/>
              <a:t>(</a:t>
            </a:r>
            <a:r>
              <a:rPr lang="ru-RU" b="1" dirty="0" smtClean="0"/>
              <a:t>Метод 2</a:t>
            </a:r>
            <a:r>
              <a:rPr lang="en-US" b="1" dirty="0" smtClean="0"/>
              <a:t>)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="" xmlns:a16="http://schemas.microsoft.com/office/drawing/2014/main" id="{D0AE326F-B6AA-478E-97C3-700CAE3BB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2426145"/>
          </a:xfrm>
        </p:spPr>
        <p:txBody>
          <a:bodyPr>
            <a:normAutofit/>
          </a:bodyPr>
          <a:lstStyle/>
          <a:p>
            <a:pPr marL="0" lvl="1"/>
            <a:r>
              <a:rPr lang="ru-RU" sz="1900" dirty="0" smtClean="0"/>
              <a:t>Используем  панель управления, </a:t>
            </a:r>
            <a:r>
              <a:rPr lang="ru-RU" sz="1900" dirty="0"/>
              <a:t>чтобы </a:t>
            </a:r>
            <a:r>
              <a:rPr lang="ru-RU" sz="1900" dirty="0" smtClean="0"/>
              <a:t>посмотреть значения  датчиков:</a:t>
            </a:r>
            <a:endParaRPr lang="en-US" sz="1900" dirty="0"/>
          </a:p>
          <a:p>
            <a:pPr marL="476100" indent="-342900">
              <a:buFont typeface="+mj-lt"/>
              <a:buAutoNum type="arabicPeriod"/>
            </a:pPr>
            <a:r>
              <a:rPr lang="ru-RU" dirty="0" smtClean="0"/>
              <a:t>Помещаем линейку перед колесом или роботом </a:t>
            </a:r>
            <a:r>
              <a:rPr lang="ru-RU" dirty="0"/>
              <a:t>на </a:t>
            </a:r>
            <a:r>
              <a:rPr lang="ru-RU" dirty="0" smtClean="0"/>
              <a:t>значении </a:t>
            </a:r>
            <a:r>
              <a:rPr lang="ru-RU" b="1" dirty="0" smtClean="0"/>
              <a:t>0</a:t>
            </a:r>
            <a:r>
              <a:rPr lang="ru-RU" dirty="0" smtClean="0"/>
              <a:t> сантиметров.</a:t>
            </a:r>
          </a:p>
          <a:p>
            <a:pPr marL="476100" indent="-342900">
              <a:buFont typeface="+mj-lt"/>
              <a:buAutoNum type="arabicPeriod"/>
            </a:pPr>
            <a:r>
              <a:rPr lang="ru-RU" dirty="0" smtClean="0"/>
              <a:t>Перемещаем робот вперед на 1 вращение колеса или </a:t>
            </a:r>
            <a:r>
              <a:rPr lang="ru-RU" dirty="0"/>
              <a:t>360 градусов. </a:t>
            </a:r>
            <a:endParaRPr lang="ru-RU" dirty="0" smtClean="0"/>
          </a:p>
          <a:p>
            <a:pPr marL="476100" indent="-342900">
              <a:buFont typeface="+mj-lt"/>
              <a:buAutoNum type="arabicPeriod"/>
            </a:pPr>
            <a:r>
              <a:rPr lang="ru-RU" dirty="0" smtClean="0"/>
              <a:t>Считаем количество сантиметров, которое проехал робот.</a:t>
            </a:r>
          </a:p>
          <a:p>
            <a:pPr marL="476100" indent="-342900">
              <a:buFont typeface="+mj-lt"/>
              <a:buAutoNum type="arabicPeriod"/>
            </a:pPr>
            <a:r>
              <a:rPr lang="ru-RU" dirty="0"/>
              <a:t>Используйте </a:t>
            </a:r>
            <a:r>
              <a:rPr lang="ru-RU" dirty="0" smtClean="0"/>
              <a:t>значение, </a:t>
            </a:r>
            <a:r>
              <a:rPr lang="ru-RU" dirty="0"/>
              <a:t>чтобы настроить движение </a:t>
            </a:r>
            <a:r>
              <a:rPr lang="ru-RU" dirty="0" smtClean="0"/>
              <a:t>робота.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7023" y="6325100"/>
            <a:ext cx="644134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 descr="ruler_0_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579" y="5010269"/>
            <a:ext cx="3484790" cy="113817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483850" y="4988732"/>
            <a:ext cx="81088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device, drawing&#10;&#10;Description automatically generated">
            <a:extLst>
              <a:ext uri="{FF2B5EF4-FFF2-40B4-BE49-F238E27FC236}">
                <a16:creationId xmlns="" xmlns:a16="http://schemas.microsoft.com/office/drawing/2014/main" id="{0C92C647-CC8A-4B75-B940-183C9CCC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660" y="3668460"/>
            <a:ext cx="3992473" cy="656239"/>
          </a:xfrm>
          <a:prstGeom prst="rect">
            <a:avLst/>
          </a:prstGeom>
        </p:spPr>
      </p:pic>
      <p:sp>
        <p:nvSpPr>
          <p:cNvPr id="13" name="Rounded Rectangle 29">
            <a:extLst>
              <a:ext uri="{FF2B5EF4-FFF2-40B4-BE49-F238E27FC236}">
                <a16:creationId xmlns="" xmlns:a16="http://schemas.microsoft.com/office/drawing/2014/main" id="{9069811C-B843-4020-BDCA-18E5BC10E883}"/>
              </a:ext>
            </a:extLst>
          </p:cNvPr>
          <p:cNvSpPr/>
          <p:nvPr/>
        </p:nvSpPr>
        <p:spPr>
          <a:xfrm>
            <a:off x="3413895" y="3650925"/>
            <a:ext cx="666925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9">
            <a:extLst>
              <a:ext uri="{FF2B5EF4-FFF2-40B4-BE49-F238E27FC236}">
                <a16:creationId xmlns="" xmlns:a16="http://schemas.microsoft.com/office/drawing/2014/main" id="{64EBD953-A197-4400-B47D-769A68191138}"/>
              </a:ext>
            </a:extLst>
          </p:cNvPr>
          <p:cNvSpPr/>
          <p:nvPr/>
        </p:nvSpPr>
        <p:spPr>
          <a:xfrm>
            <a:off x="5944208" y="3605428"/>
            <a:ext cx="666925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D81B4FE4-6A1B-4437-942C-F1AF68B854A9}"/>
              </a:ext>
            </a:extLst>
          </p:cNvPr>
          <p:cNvGrpSpPr/>
          <p:nvPr/>
        </p:nvGrpSpPr>
        <p:grpSpPr>
          <a:xfrm>
            <a:off x="2284849" y="4302848"/>
            <a:ext cx="1199001" cy="1371767"/>
            <a:chOff x="6507213" y="1384746"/>
            <a:chExt cx="1199001" cy="1371767"/>
          </a:xfrm>
        </p:grpSpPr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3F166064-9261-4347-A7C4-94652D880FDA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8" name="Rounded Rectangle 14">
                <a:extLst>
                  <a:ext uri="{FF2B5EF4-FFF2-40B4-BE49-F238E27FC236}">
                    <a16:creationId xmlns="" xmlns:a16="http://schemas.microsoft.com/office/drawing/2014/main" id="{188B5556-418F-4C99-8AD1-EAD3478F86D2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rgbClr val="FFD5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15">
                <a:extLst>
                  <a:ext uri="{FF2B5EF4-FFF2-40B4-BE49-F238E27FC236}">
                    <a16:creationId xmlns="" xmlns:a16="http://schemas.microsoft.com/office/drawing/2014/main" id="{F146A0A4-9967-4A3C-B771-EA64C66FEF07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0" name="Rounded Rectangle 16">
                <a:extLst>
                  <a:ext uri="{FF2B5EF4-FFF2-40B4-BE49-F238E27FC236}">
                    <a16:creationId xmlns="" xmlns:a16="http://schemas.microsoft.com/office/drawing/2014/main" id="{0BE36C37-9C89-47B2-A123-AF561EEAF0B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="" xmlns:a16="http://schemas.microsoft.com/office/drawing/2014/main" id="{992EE2C8-73C9-4AEE-9B78-9B42F5B629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4CA9488F-FC79-47D1-B9C0-FC5710733BF8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66D864C0-5E5D-43EC-B2AC-D87504768B2F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pic>
        <p:nvPicPr>
          <p:cNvPr id="19" name="Рисунок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1194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1387</TotalTime>
  <Words>732</Words>
  <Application>Microsoft Office PowerPoint</Application>
  <PresentationFormat>Экран (4:3)</PresentationFormat>
  <Paragraphs>90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Corbel</vt:lpstr>
      <vt:lpstr>Gill Sans MT</vt:lpstr>
      <vt:lpstr>Helvetica Neue</vt:lpstr>
      <vt:lpstr>Wingdings 2</vt:lpstr>
      <vt:lpstr>Dividend</vt:lpstr>
      <vt:lpstr>Настройка Движения робота</vt:lpstr>
      <vt:lpstr>ЦЕЛЬ УРОКА</vt:lpstr>
      <vt:lpstr>Почему необходимо настраивать наш код?</vt:lpstr>
      <vt:lpstr>ЧТО подключено к портам?</vt:lpstr>
      <vt:lpstr>Настройка блоков движения</vt:lpstr>
      <vt:lpstr>Способы остановки: торможение, зафиксировать положение или свободное вращение</vt:lpstr>
      <vt:lpstr>Размер колес и настройки Движения</vt:lpstr>
      <vt:lpstr>НА Сколько САНТИМЕТРОВ перемещается робот ЗА одно вращение? (Метод 1)</vt:lpstr>
      <vt:lpstr>НА Сколько САНТИМЕТРОВ перемещается робот ЗА одно вращение? (Метод 2)</vt:lpstr>
      <vt:lpstr>Движение вместе</vt:lpstr>
      <vt:lpstr>CREDITS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xupypr</cp:lastModifiedBy>
  <cp:revision>174</cp:revision>
  <dcterms:created xsi:type="dcterms:W3CDTF">2016-07-04T02:35:12Z</dcterms:created>
  <dcterms:modified xsi:type="dcterms:W3CDTF">2020-06-07T20:54:41Z</dcterms:modified>
</cp:coreProperties>
</file>